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4" r:id="rId1"/>
  </p:sldMasterIdLst>
  <p:sldIdLst>
    <p:sldId id="256" r:id="rId2"/>
    <p:sldId id="260" r:id="rId3"/>
    <p:sldId id="268" r:id="rId4"/>
    <p:sldId id="286" r:id="rId5"/>
    <p:sldId id="280" r:id="rId6"/>
    <p:sldId id="287" r:id="rId7"/>
    <p:sldId id="264" r:id="rId8"/>
    <p:sldId id="261" r:id="rId9"/>
    <p:sldId id="262" r:id="rId10"/>
    <p:sldId id="266" r:id="rId11"/>
    <p:sldId id="288" r:id="rId12"/>
    <p:sldId id="267" r:id="rId13"/>
    <p:sldId id="271" r:id="rId14"/>
    <p:sldId id="272" r:id="rId15"/>
    <p:sldId id="274" r:id="rId16"/>
    <p:sldId id="279" r:id="rId17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1178D5-1BA6-4B89-875C-06D1190DF323}" v="4" dt="2022-09-05T08:45:24.349"/>
    <p1510:client id="{B3EFCCD4-20F7-C597-093D-EE03461B4E3A}" v="13" dt="2022-09-05T09:00:56.4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660"/>
  </p:normalViewPr>
  <p:slideViewPr>
    <p:cSldViewPr snapToGrid="0">
      <p:cViewPr varScale="1">
        <p:scale>
          <a:sx n="91" d="100"/>
          <a:sy n="91" d="100"/>
        </p:scale>
        <p:origin x="5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DA334D-382E-4EAD-9FFF-7C16CEDC81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B7EA919-C80D-48E2-9457-41C9CE9EA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A68ABD-FC08-4132-B2FC-F0CE6ECF5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9/8/2022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AA4964-B443-4858-86A3-03FBA8494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DDDA7E-A291-4C2B-8C04-328D0B7ED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931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B211E6-CD53-496A-A626-D8BF7E80F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B0AAE56-E7B7-43D2-A855-3CA436B786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227E96D-3838-47E1-A1D5-3DB6523FC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9/8/2022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735793-4022-443E-AB7E-35E487EC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C705E8-27D0-4326-8A40-259FD08FF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816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D37C7FE-B55D-41D7-812B-43C092A2DD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3CE92B8-E503-4847-9CB6-1A1957BDF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B341EB-0D8E-4D41-8193-92AB14636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9/8/2022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F45A139-9BC2-4AB8-AB07-1F79F47EE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125338-D80A-47B8-AECC-ECA63B1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75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AA6BDD-4D27-4F4F-A195-439E330DA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A67BC0-5759-4C03-92E5-BAFC51FA1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228FB8E-8AF6-40F3-8837-C12D6349C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9/8/2022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803BD2C-EEEF-47EE-B1D9-FD73FF47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2CB67D-A3C6-4B0A-9883-E58D875F9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236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7EB7C7-747A-4F75-A5F3-1114FB570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5B8592B-2D20-43DE-8215-C782AB0BE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453C69F-2AC6-4FDC-BCF2-0A55A2C6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9/8/2022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4B6C7DB-FF3E-4DFE-BD6B-D8256D27A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F1785E-17ED-4A51-8E9B-F25E36EC4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183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3D70E3-6F5F-4C6E-9C25-E56AF9FB9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2CB3BC-1936-4F39-9F71-1E43082AB3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C106526-34DC-4744-8BC9-3D89C081F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19FB828-FAF4-4EE5-8803-EB7A06CF3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9/8/2022</a:t>
            </a:fld>
            <a:endParaRPr lang="en-US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54E223-52CC-451D-A9A8-8F50EBDC5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860F49A-339E-4EA1-8F11-EBAB63E95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74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EBCD9-7704-4F7E-8828-A3852585D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532A90-29A9-4FD4-ADD4-7AB48A22F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B794446-5FB9-4FFD-B365-D0EA507B6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CE2BAB0-E3F6-40EF-BD21-B77A967A89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B0B993B-C0F2-4C32-81C2-28EB0DE726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6391D53-9B0F-4C0C-B807-1362592E5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9/8/2022</a:t>
            </a:fld>
            <a:endParaRPr lang="en-US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E881DB6-0FE4-4B34-9706-202D15629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43D54DA-891C-4331-A696-FF89F290A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00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F89B42-D253-423D-8E2C-7EDAF9F12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53904E0-8709-4756-85ED-CD80C2BDF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9/8/2022</a:t>
            </a:fld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C690797-D44E-4452-A2C4-C9F7981B9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AA3FC09-976F-4F3C-9F23-79133399D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820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5747313-427A-4B2E-8F55-7217AF174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9/8/2022</a:t>
            </a:fld>
            <a:endParaRPr lang="en-US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22408B2-376E-4A05-8F70-454566C56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713177-0BE2-4BEF-B2D3-FA4C0C6A2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391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08D14A-AA8E-4133-ABFC-97EBDDEA4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092943-9C28-4B00-9252-6BAD41C74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5E558A1-1942-476F-B5AB-3B5810CBE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7FDB513-0E18-426F-8665-0DE805520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9/8/2022</a:t>
            </a:fld>
            <a:endParaRPr lang="en-US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DE5378C-4D7D-412F-B78B-4FB83B54B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06A0B7F-38A7-45BB-A1D2-9B92FA9E2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269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909A16-A2AC-4A81-8438-6B76DBD94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669C6B7-3B15-4D5D-8932-72B11D0DE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438FBCF-B5A6-4365-A4DD-CF0446E6C3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61D7477-2F13-4E65-B860-8883DFE1D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9/8/2022</a:t>
            </a:fld>
            <a:endParaRPr lang="en-US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0988A46-6130-4FE2-A33D-A05059B3B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5035DDC-94C2-4A2E-99CE-1329B272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569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45EA2FF-B834-4A51-9B45-473B51BF8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81AA80-B6AB-4A80-A90A-441F16E27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7DF058-55E2-432F-9C22-181130963D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9/8/2022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88BEE36-A6FC-4798-883D-A881EE19D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1BCF4B-EEE7-4683-8698-ED61690F3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40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sccg.smartschool.be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Tanja.vandendriessche@sccg.b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rita.dehenau@sccg.be" TargetMode="External"/><Relationship Id="rId5" Type="http://schemas.openxmlformats.org/officeDocument/2006/relationships/hyperlink" Target="mailto:scholengroepb@sintcatharinacollege.be" TargetMode="External"/><Relationship Id="rId4" Type="http://schemas.openxmlformats.org/officeDocument/2006/relationships/hyperlink" Target="mailto:Karolien.noeldero@sccg.b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509413-9829-4381-B571-C6564E853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268" y="2030660"/>
            <a:ext cx="5139932" cy="1748729"/>
          </a:xfrm>
        </p:spPr>
        <p:txBody>
          <a:bodyPr/>
          <a:lstStyle/>
          <a:p>
            <a:r>
              <a:rPr lang="nl-BE" dirty="0"/>
              <a:t>INFOAVOND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0CAEBFD-39DF-4F44-AB22-23AE23C5C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5377" y="4426783"/>
            <a:ext cx="4323823" cy="174872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nl-BE" sz="2000" dirty="0"/>
          </a:p>
          <a:p>
            <a:endParaRPr lang="nl-BE" sz="2000" dirty="0"/>
          </a:p>
          <a:p>
            <a:r>
              <a:rPr lang="nl-BE" sz="2000" dirty="0"/>
              <a:t>September 2022</a:t>
            </a:r>
            <a:endParaRPr lang="nl-BE" sz="2000" dirty="0">
              <a:cs typeface="Calibri"/>
            </a:endParaRPr>
          </a:p>
          <a:p>
            <a:r>
              <a:rPr lang="nl-BE" sz="2000" dirty="0"/>
              <a:t>WELKOM OP ONZE SCHOOL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718689E-04C7-48D2-BDA2-72B62D1F5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34" y="1064943"/>
            <a:ext cx="1357228" cy="893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003BB53A-42F3-42EC-AD2B-3CE7DDDE1B15}"/>
              </a:ext>
            </a:extLst>
          </p:cNvPr>
          <p:cNvSpPr/>
          <p:nvPr/>
        </p:nvSpPr>
        <p:spPr>
          <a:xfrm>
            <a:off x="2441863" y="1219199"/>
            <a:ext cx="63973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3200" b="1" dirty="0">
                <a:latin typeface="+mj-lt"/>
              </a:rPr>
              <a:t>Sint-Catharinacollege Moerbeke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389" y="4732550"/>
            <a:ext cx="2147688" cy="2125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486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rgbClr val="000000"/>
                </a:solidFill>
              </a:rPr>
              <a:t>SCHOOLPROJECTEN</a:t>
            </a: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6DF14FC-3BCF-4E96-B88C-7637584A32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112" r="4122" b="3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06291" y="1620982"/>
            <a:ext cx="6622473" cy="4876800"/>
          </a:xfrm>
        </p:spPr>
        <p:txBody>
          <a:bodyPr anchor="ctr">
            <a:normAutofit/>
          </a:bodyPr>
          <a:lstStyle/>
          <a:p>
            <a:r>
              <a:rPr lang="nl-BE" sz="3200" dirty="0">
                <a:solidFill>
                  <a:srgbClr val="000000"/>
                </a:solidFill>
                <a:cs typeface="Calibri"/>
              </a:rPr>
              <a:t>EF </a:t>
            </a:r>
          </a:p>
          <a:p>
            <a:r>
              <a:rPr lang="nl-BE" sz="3200" dirty="0">
                <a:solidFill>
                  <a:srgbClr val="000000"/>
                </a:solidFill>
                <a:cs typeface="Calibri"/>
              </a:rPr>
              <a:t>Breed kijken</a:t>
            </a:r>
          </a:p>
          <a:p>
            <a:r>
              <a:rPr lang="nl-BE" sz="3200" dirty="0">
                <a:solidFill>
                  <a:srgbClr val="000000"/>
                </a:solidFill>
                <a:cs typeface="Calibri"/>
              </a:rPr>
              <a:t>ILC</a:t>
            </a:r>
          </a:p>
        </p:txBody>
      </p:sp>
    </p:spTree>
    <p:extLst>
      <p:ext uri="{BB962C8B-B14F-4D97-AF65-F5344CB8AC3E}">
        <p14:creationId xmlns:p14="http://schemas.microsoft.com/office/powerpoint/2010/main" val="262182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425">
            <a:extLst>
              <a:ext uri="{FF2B5EF4-FFF2-40B4-BE49-F238E27FC236}">
                <a16:creationId xmlns:a16="http://schemas.microsoft.com/office/drawing/2014/main" id="{FDBC075C-FFA4-5B5F-BA61-B2A9B8E1EF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98425" y="365124"/>
            <a:ext cx="9669575" cy="547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5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rgbClr val="000000"/>
                </a:solidFill>
              </a:rPr>
              <a:t>INITIATIEVEN OUDERRAAD</a:t>
            </a:r>
          </a:p>
        </p:txBody>
      </p:sp>
      <p:sp>
        <p:nvSpPr>
          <p:cNvPr id="15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7628964-DE9F-4B1D-886A-B549EB29F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49" y="2042638"/>
            <a:ext cx="3661831" cy="2792922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234609" y="2042638"/>
            <a:ext cx="6414051" cy="4397919"/>
          </a:xfrm>
        </p:spPr>
        <p:txBody>
          <a:bodyPr anchor="ctr">
            <a:normAutofit/>
          </a:bodyPr>
          <a:lstStyle/>
          <a:p>
            <a:r>
              <a:rPr lang="nl-BE" dirty="0">
                <a:solidFill>
                  <a:srgbClr val="000000"/>
                </a:solidFill>
              </a:rPr>
              <a:t>Klusdagen</a:t>
            </a:r>
          </a:p>
          <a:p>
            <a:r>
              <a:rPr lang="nl-BE" dirty="0">
                <a:solidFill>
                  <a:srgbClr val="000000"/>
                </a:solidFill>
              </a:rPr>
              <a:t>Eetfestijnen</a:t>
            </a:r>
          </a:p>
          <a:p>
            <a:r>
              <a:rPr lang="nl-BE" dirty="0">
                <a:solidFill>
                  <a:srgbClr val="000000"/>
                </a:solidFill>
              </a:rPr>
              <a:t>Schoolfeest</a:t>
            </a:r>
          </a:p>
          <a:p>
            <a:r>
              <a:rPr lang="nl-BE" dirty="0">
                <a:solidFill>
                  <a:srgbClr val="000000"/>
                </a:solidFill>
              </a:rPr>
              <a:t>Bijdragen infrastructuur van de school</a:t>
            </a:r>
          </a:p>
          <a:p>
            <a:r>
              <a:rPr lang="nl-BE" dirty="0">
                <a:solidFill>
                  <a:srgbClr val="000000"/>
                </a:solidFill>
              </a:rPr>
              <a:t>Allerhande activiteiten in samenwerking met de leerkrachten.</a:t>
            </a:r>
          </a:p>
        </p:txBody>
      </p:sp>
    </p:spTree>
    <p:extLst>
      <p:ext uri="{BB962C8B-B14F-4D97-AF65-F5344CB8AC3E}">
        <p14:creationId xmlns:p14="http://schemas.microsoft.com/office/powerpoint/2010/main" val="315515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B2B40D-E44C-45B1-8303-FCFCAA08D9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9039" y="3794336"/>
            <a:ext cx="5923492" cy="1922251"/>
          </a:xfrm>
        </p:spPr>
        <p:txBody>
          <a:bodyPr anchor="t">
            <a:normAutofit/>
          </a:bodyPr>
          <a:lstStyle/>
          <a:p>
            <a:pPr algn="l"/>
            <a:r>
              <a:rPr lang="nl-BE" sz="3100" dirty="0" smtClean="0"/>
              <a:t>Contact: jasper.dhaeseleer@sccg.be</a:t>
            </a:r>
            <a:r>
              <a:rPr lang="nl-BE" sz="4400" dirty="0"/>
              <a:t/>
            </a:r>
            <a:br>
              <a:rPr lang="nl-BE" sz="4400" dirty="0"/>
            </a:br>
            <a:endParaRPr lang="nl-BE" sz="44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85040D0-CB17-4347-8A50-4389514CE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0271" y="2793291"/>
            <a:ext cx="5161606" cy="972180"/>
          </a:xfrm>
        </p:spPr>
        <p:txBody>
          <a:bodyPr anchor="b">
            <a:normAutofit/>
          </a:bodyPr>
          <a:lstStyle/>
          <a:p>
            <a:pPr algn="l"/>
            <a:r>
              <a:rPr lang="nl-BE" sz="2000" dirty="0"/>
              <a:t>Digitale leeromgeving</a:t>
            </a:r>
          </a:p>
        </p:txBody>
      </p:sp>
      <p:sp>
        <p:nvSpPr>
          <p:cNvPr id="23" name="Freeform: Shape 12">
            <a:extLst>
              <a:ext uri="{FF2B5EF4-FFF2-40B4-BE49-F238E27FC236}">
                <a16:creationId xmlns:a16="http://schemas.microsoft.com/office/drawing/2014/main" id="{60B21A5C-062F-46C2-8389-53D40F46AA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83466"/>
            <a:ext cx="5549037" cy="6374535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3C1D438-3672-4030-AF71-355BC6CE70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2" b="89796" l="778" r="88716">
                        <a14:foregroundMark x1="6226" y1="85204" x2="12062" y2="30612"/>
                        <a14:foregroundMark x1="12062" y1="30612" x2="21790" y2="7143"/>
                        <a14:foregroundMark x1="21790" y1="7143" x2="30350" y2="14796"/>
                        <a14:foregroundMark x1="61868" y1="9694" x2="81323" y2="4082"/>
                        <a14:foregroundMark x1="81323" y1="4082" x2="84436" y2="17347"/>
                        <a14:foregroundMark x1="7004" y1="6633" x2="9728" y2="30612"/>
                        <a14:foregroundMark x1="9728" y1="11735" x2="2724" y2="8673"/>
                        <a14:foregroundMark x1="9339" y1="18367" x2="778" y2="14796"/>
                      </a14:backgroundRemoval>
                    </a14:imgEffect>
                  </a14:imgLayer>
                </a14:imgProps>
              </a:ext>
            </a:extLst>
          </a:blip>
          <a:srcRect l="12389" r="21484"/>
          <a:stretch/>
        </p:blipFill>
        <p:spPr>
          <a:xfrm>
            <a:off x="1" y="647373"/>
            <a:ext cx="5385130" cy="6210629"/>
          </a:xfrm>
          <a:custGeom>
            <a:avLst/>
            <a:gdLst>
              <a:gd name="connsiteX0" fmla="*/ 2203018 w 5385130"/>
              <a:gd name="connsiteY0" fmla="*/ 0 h 6210629"/>
              <a:gd name="connsiteX1" fmla="*/ 5385130 w 5385130"/>
              <a:gd name="connsiteY1" fmla="*/ 3182112 h 6210629"/>
              <a:gd name="connsiteX2" fmla="*/ 3441640 w 5385130"/>
              <a:gd name="connsiteY2" fmla="*/ 6114158 h 6210629"/>
              <a:gd name="connsiteX3" fmla="*/ 3178061 w 5385130"/>
              <a:gd name="connsiteY3" fmla="*/ 6210629 h 6210629"/>
              <a:gd name="connsiteX4" fmla="*/ 1233206 w 5385130"/>
              <a:gd name="connsiteY4" fmla="*/ 6210629 h 6210629"/>
              <a:gd name="connsiteX5" fmla="*/ 1108901 w 5385130"/>
              <a:gd name="connsiteY5" fmla="*/ 6171135 h 6210629"/>
              <a:gd name="connsiteX6" fmla="*/ 178899 w 5385130"/>
              <a:gd name="connsiteY6" fmla="*/ 5637585 h 6210629"/>
              <a:gd name="connsiteX7" fmla="*/ 0 w 5385130"/>
              <a:gd name="connsiteY7" fmla="*/ 5474990 h 6210629"/>
              <a:gd name="connsiteX8" fmla="*/ 0 w 5385130"/>
              <a:gd name="connsiteY8" fmla="*/ 889234 h 6210629"/>
              <a:gd name="connsiteX9" fmla="*/ 178899 w 5385130"/>
              <a:gd name="connsiteY9" fmla="*/ 726640 h 6210629"/>
              <a:gd name="connsiteX10" fmla="*/ 2203018 w 5385130"/>
              <a:gd name="connsiteY10" fmla="*/ 0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sp>
        <p:nvSpPr>
          <p:cNvPr id="24" name="Freeform: Shape 14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CEF7752-207E-4F57-958E-6B2893648D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505" r="1" b="29051"/>
          <a:stretch/>
        </p:blipFill>
        <p:spPr>
          <a:xfrm>
            <a:off x="5398355" y="1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96305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7C57744-163B-4777-BD08-2D2E32549A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71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C538AFB-7CF8-4B42-9FF8-E4078CB6A6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69" r="-1" b="35788"/>
          <a:stretch/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5DE7CC-11C9-47FB-9DFE-E521893D1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09601"/>
            <a:ext cx="6322109" cy="37113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228600" lvl="0" indent="-228600">
              <a:buClr>
                <a:srgbClr val="F81B02"/>
              </a:buClr>
              <a:buSzPct val="110000"/>
            </a:pP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Website</a:t>
            </a:r>
            <a:b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https://</a:t>
            </a:r>
            <a:r>
              <a:rPr lang="en-US" sz="2800" dirty="0"/>
              <a:t>moerbeke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.sintcatharinacollege.be</a:t>
            </a:r>
            <a:b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2857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12DB2FA1-7429-46A4-8746-1449933E3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4" y="461548"/>
            <a:ext cx="12117491" cy="5934903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0DDB55-A5BD-4572-A050-3CC90D1DB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 algn="ctr">
              <a:buClr>
                <a:srgbClr val="F81B02"/>
              </a:buClr>
              <a:buSzPct val="110000"/>
            </a:pPr>
            <a:r>
              <a:rPr lang="en-US" sz="2500" dirty="0"/>
              <a:t>Smartschool</a:t>
            </a:r>
            <a:br>
              <a:rPr lang="en-US" sz="2500" dirty="0"/>
            </a:br>
            <a:r>
              <a:rPr lang="en-US" sz="2500" spc="0" dirty="0">
                <a:hlinkClick r:id="rId3"/>
              </a:rPr>
              <a:t>https://bsccg.smartschool.be/</a:t>
            </a:r>
            <a:r>
              <a:rPr lang="en-US" sz="2500" spc="0" dirty="0"/>
              <a:t/>
            </a:r>
            <a:br>
              <a:rPr lang="en-US" sz="2500" spc="0" dirty="0"/>
            </a:br>
            <a:r>
              <a:rPr lang="en-US" sz="2500" spc="0" dirty="0"/>
              <a:t/>
            </a:r>
            <a:br>
              <a:rPr lang="en-US" sz="2500" spc="0" dirty="0"/>
            </a:br>
            <a:endParaRPr lang="en-US" sz="2500" dirty="0"/>
          </a:p>
        </p:txBody>
      </p:sp>
      <p:cxnSp>
        <p:nvCxnSpPr>
          <p:cNvPr id="27" name="Straight Connector 1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75B2E6-9BEE-44B4-99D4-FCF4BEC56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500" u="sng" dirty="0"/>
          </a:p>
          <a:p>
            <a:r>
              <a:rPr lang="en-US" sz="1500" u="sng" dirty="0"/>
              <a:t>Gebruik Smartschool 4de, 5de en 6de leerjaar</a:t>
            </a:r>
          </a:p>
          <a:p>
            <a:r>
              <a:rPr lang="en-US" sz="1500" u="sng" dirty="0"/>
              <a:t>Alle ouders CO-account</a:t>
            </a:r>
          </a:p>
          <a:p>
            <a:pPr lvl="1"/>
            <a:r>
              <a:rPr lang="en-US" sz="1500" dirty="0"/>
              <a:t>Bewust leren omgaan met digitale wereld</a:t>
            </a:r>
          </a:p>
          <a:p>
            <a:pPr lvl="1"/>
            <a:r>
              <a:rPr lang="en-US" sz="1500" dirty="0"/>
              <a:t>Voorbereiden secundair</a:t>
            </a:r>
          </a:p>
          <a:p>
            <a:pPr lvl="1"/>
            <a:r>
              <a:rPr lang="en-US" sz="1500" dirty="0"/>
              <a:t>Leren samenwerken via de digitale wereld</a:t>
            </a:r>
          </a:p>
          <a:p>
            <a:pPr lvl="2"/>
            <a:r>
              <a:rPr lang="en-US" sz="1500" dirty="0"/>
              <a:t>Afspraken/ oudercontact</a:t>
            </a:r>
          </a:p>
          <a:p>
            <a:pPr lvl="2"/>
            <a:r>
              <a:rPr lang="en-US" sz="1500" dirty="0"/>
              <a:t>Indien nodig account controle</a:t>
            </a:r>
          </a:p>
          <a:p>
            <a:pPr lvl="2"/>
            <a:r>
              <a:rPr lang="en-US" sz="1500" dirty="0"/>
              <a:t>Sanctie= blokkeren account</a:t>
            </a:r>
          </a:p>
          <a:p>
            <a:pPr lvl="2"/>
            <a:endParaRPr lang="en-US" sz="1500" dirty="0"/>
          </a:p>
          <a:p>
            <a:pPr marL="914400" lvl="2"/>
            <a:endParaRPr lang="en-US" sz="1500" dirty="0"/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31930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F30624-3E24-489A-910E-51C3F35C8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 fontScale="90000"/>
          </a:bodyPr>
          <a:lstStyle/>
          <a:p>
            <a:pPr algn="l"/>
            <a:r>
              <a:rPr lang="nl-BE" sz="5400" dirty="0"/>
              <a:t>Fijn schooljaar</a:t>
            </a:r>
            <a:br>
              <a:rPr lang="nl-BE" sz="5400" dirty="0"/>
            </a:br>
            <a:r>
              <a:rPr lang="nl-BE" sz="5400" dirty="0"/>
              <a:t/>
            </a:r>
            <a:br>
              <a:rPr lang="nl-BE" sz="5400" dirty="0"/>
            </a:br>
            <a:r>
              <a:rPr lang="nl-BE" sz="5400" dirty="0"/>
              <a:t>Directie en leerkrachten</a:t>
            </a:r>
          </a:p>
        </p:txBody>
      </p:sp>
      <p:sp>
        <p:nvSpPr>
          <p:cNvPr id="3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D682521-E2E5-42E9-AEC2-CF823BD22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2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2064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l-BE" dirty="0"/>
              <a:t>CONTACT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694C049-5916-4A73-9975-2BDBDC6D9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75" r="17981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5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BE" sz="2000" dirty="0"/>
              <a:t>Directie: Tanja Van den </a:t>
            </a:r>
            <a:r>
              <a:rPr lang="nl-BE" sz="2000" dirty="0" err="1"/>
              <a:t>Driessche</a:t>
            </a:r>
            <a:r>
              <a:rPr lang="nl-BE" sz="2000" dirty="0"/>
              <a:t> en </a:t>
            </a:r>
            <a:r>
              <a:rPr lang="nl-BE" sz="2000" dirty="0" err="1"/>
              <a:t>Karolien</a:t>
            </a:r>
            <a:r>
              <a:rPr lang="nl-BE" sz="2000" dirty="0"/>
              <a:t> Noël-</a:t>
            </a:r>
            <a:r>
              <a:rPr lang="nl-BE" sz="2000" dirty="0" err="1"/>
              <a:t>Dero</a:t>
            </a:r>
            <a:endParaRPr lang="nl-BE" sz="2000" dirty="0">
              <a:cs typeface="Calibri"/>
            </a:endParaRPr>
          </a:p>
          <a:p>
            <a:r>
              <a:rPr lang="nl-BE" sz="2000" dirty="0">
                <a:cs typeface="Calibri"/>
                <a:hlinkClick r:id="rId3"/>
              </a:rPr>
              <a:t>Tanja.vandendriessche@sccg.be</a:t>
            </a:r>
            <a:endParaRPr lang="nl-BE" sz="2000" dirty="0"/>
          </a:p>
          <a:p>
            <a:r>
              <a:rPr lang="nl-BE" sz="2000" dirty="0">
                <a:cs typeface="Calibri"/>
                <a:hlinkClick r:id="rId4"/>
              </a:rPr>
              <a:t>Karolien.noeldero@sccg.be</a:t>
            </a:r>
            <a:endParaRPr lang="nl-BE" sz="2000" dirty="0">
              <a:cs typeface="Calibri"/>
            </a:endParaRPr>
          </a:p>
          <a:p>
            <a:r>
              <a:rPr lang="nl-BE" sz="2000" dirty="0"/>
              <a:t>Administratie: 054/41.42.30</a:t>
            </a:r>
            <a:endParaRPr lang="nl-BE" sz="2000" dirty="0">
              <a:cs typeface="Calibri"/>
            </a:endParaRPr>
          </a:p>
          <a:p>
            <a:pPr marL="0" indent="0">
              <a:buNone/>
            </a:pPr>
            <a:r>
              <a:rPr lang="nl-BE" sz="2000" dirty="0"/>
              <a:t>    Algemeen + facturatie: Rita De Henau (op dinsdag)</a:t>
            </a:r>
          </a:p>
          <a:p>
            <a:pPr marL="0" indent="0">
              <a:buNone/>
            </a:pPr>
            <a:r>
              <a:rPr lang="nl-BE" sz="2000" dirty="0"/>
              <a:t>    </a:t>
            </a:r>
            <a:r>
              <a:rPr lang="nl-BE" sz="2000" dirty="0">
                <a:hlinkClick r:id="rId5"/>
              </a:rPr>
              <a:t>scholengroepb@sintcatharinacollege.be</a:t>
            </a:r>
            <a:endParaRPr lang="nl-BE" sz="2000" dirty="0"/>
          </a:p>
          <a:p>
            <a:pPr marL="0" indent="0">
              <a:buNone/>
            </a:pPr>
            <a:r>
              <a:rPr lang="nl-BE" sz="2000" dirty="0"/>
              <a:t>    </a:t>
            </a:r>
            <a:r>
              <a:rPr lang="nl-BE" sz="2000" dirty="0">
                <a:hlinkClick r:id="rId6"/>
              </a:rPr>
              <a:t>rita.dehenau@sccg.be</a:t>
            </a:r>
            <a:endParaRPr lang="nl-BE" sz="2000" dirty="0"/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14052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D8E67F2-F753-4E06-8229-4970A67258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4272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E1BDFD-564B-44A4-841A-50D6A8E75C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4105" y="213399"/>
            <a:ext cx="4977976" cy="1255184"/>
          </a:xfrm>
        </p:spPr>
        <p:txBody>
          <a:bodyPr>
            <a:normAutofit/>
          </a:bodyPr>
          <a:lstStyle/>
          <a:p>
            <a:r>
              <a:rPr lang="nl-BE" sz="4000" dirty="0">
                <a:solidFill>
                  <a:srgbClr val="000000"/>
                </a:solidFill>
              </a:rPr>
              <a:t>Moerbeke kleuter</a:t>
            </a:r>
          </a:p>
        </p:txBody>
      </p:sp>
      <p:sp>
        <p:nvSpPr>
          <p:cNvPr id="14" name="Freeform 60">
            <a:extLst>
              <a:ext uri="{FF2B5EF4-FFF2-40B4-BE49-F238E27FC236}">
                <a16:creationId xmlns:a16="http://schemas.microsoft.com/office/drawing/2014/main" id="{007B8288-68CC-4847-8419-CF535B6B7E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3882" y="0"/>
            <a:ext cx="3880988" cy="2206512"/>
          </a:xfrm>
          <a:custGeom>
            <a:avLst/>
            <a:gdLst>
              <a:gd name="connsiteX0" fmla="*/ 20753 w 3960193"/>
              <a:gd name="connsiteY0" fmla="*/ 0 h 2251543"/>
              <a:gd name="connsiteX1" fmla="*/ 3939440 w 3960193"/>
              <a:gd name="connsiteY1" fmla="*/ 0 h 2251543"/>
              <a:gd name="connsiteX2" fmla="*/ 3949969 w 3960193"/>
              <a:gd name="connsiteY2" fmla="*/ 68994 h 2251543"/>
              <a:gd name="connsiteX3" fmla="*/ 3960193 w 3960193"/>
              <a:gd name="connsiteY3" fmla="*/ 271447 h 2251543"/>
              <a:gd name="connsiteX4" fmla="*/ 1980096 w 3960193"/>
              <a:gd name="connsiteY4" fmla="*/ 2251543 h 2251543"/>
              <a:gd name="connsiteX5" fmla="*/ 0 w 3960193"/>
              <a:gd name="connsiteY5" fmla="*/ 271447 h 2251543"/>
              <a:gd name="connsiteX6" fmla="*/ 10224 w 3960193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3" h="2251543">
                <a:moveTo>
                  <a:pt x="20753" y="0"/>
                </a:moveTo>
                <a:lnTo>
                  <a:pt x="3939440" y="0"/>
                </a:lnTo>
                <a:lnTo>
                  <a:pt x="3949969" y="68994"/>
                </a:lnTo>
                <a:cubicBezTo>
                  <a:pt x="3956730" y="135559"/>
                  <a:pt x="3960193" y="203099"/>
                  <a:pt x="3960193" y="271447"/>
                </a:cubicBezTo>
                <a:cubicBezTo>
                  <a:pt x="3960193" y="1365024"/>
                  <a:pt x="3073674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4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EAA54EA-B049-4317-97C1-08A7D93E8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628" y="213398"/>
            <a:ext cx="1816426" cy="1360715"/>
          </a:xfrm>
          <a:prstGeom prst="rect">
            <a:avLst/>
          </a:prstGeom>
        </p:spPr>
      </p:pic>
      <p:sp>
        <p:nvSpPr>
          <p:cNvPr id="16" name="Freeform 68">
            <a:extLst>
              <a:ext uri="{FF2B5EF4-FFF2-40B4-BE49-F238E27FC236}">
                <a16:creationId xmlns:a16="http://schemas.microsoft.com/office/drawing/2014/main" id="{32BA8EA8-C1B6-4309-B674-F9F399B962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12701"/>
            <a:ext cx="4942589" cy="3945299"/>
          </a:xfrm>
          <a:custGeom>
            <a:avLst/>
            <a:gdLst>
              <a:gd name="connsiteX0" fmla="*/ 2223943 w 4942589"/>
              <a:gd name="connsiteY0" fmla="*/ 0 h 3945299"/>
              <a:gd name="connsiteX1" fmla="*/ 4942589 w 4942589"/>
              <a:gd name="connsiteY1" fmla="*/ 2718646 h 3945299"/>
              <a:gd name="connsiteX2" fmla="*/ 4728945 w 4942589"/>
              <a:gd name="connsiteY2" fmla="*/ 3776866 h 3945299"/>
              <a:gd name="connsiteX3" fmla="*/ 4647806 w 4942589"/>
              <a:gd name="connsiteY3" fmla="*/ 3945299 h 3945299"/>
              <a:gd name="connsiteX4" fmla="*/ 0 w 4942589"/>
              <a:gd name="connsiteY4" fmla="*/ 3945299 h 3945299"/>
              <a:gd name="connsiteX5" fmla="*/ 0 w 4942589"/>
              <a:gd name="connsiteY5" fmla="*/ 1157971 h 3945299"/>
              <a:gd name="connsiteX6" fmla="*/ 126104 w 4942589"/>
              <a:gd name="connsiteY6" fmla="*/ 989335 h 3945299"/>
              <a:gd name="connsiteX7" fmla="*/ 2223943 w 4942589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2589" h="3945299">
                <a:moveTo>
                  <a:pt x="2223943" y="0"/>
                </a:moveTo>
                <a:cubicBezTo>
                  <a:pt x="3725410" y="0"/>
                  <a:pt x="4942589" y="1217179"/>
                  <a:pt x="4942589" y="2718646"/>
                </a:cubicBezTo>
                <a:cubicBezTo>
                  <a:pt x="4942589" y="3094013"/>
                  <a:pt x="4866516" y="3451612"/>
                  <a:pt x="4728945" y="3776866"/>
                </a:cubicBezTo>
                <a:lnTo>
                  <a:pt x="4647806" y="3945299"/>
                </a:lnTo>
                <a:lnTo>
                  <a:pt x="0" y="3945299"/>
                </a:lnTo>
                <a:lnTo>
                  <a:pt x="0" y="1157971"/>
                </a:lnTo>
                <a:lnTo>
                  <a:pt x="126104" y="989335"/>
                </a:lnTo>
                <a:cubicBezTo>
                  <a:pt x="624744" y="385123"/>
                  <a:pt x="1379368" y="0"/>
                  <a:pt x="2223943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9B72574-C218-48A2-A931-BED7340D2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55" y="3875314"/>
            <a:ext cx="2692258" cy="2670429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11295" y="1108364"/>
            <a:ext cx="6257250" cy="4952607"/>
          </a:xfrm>
        </p:spPr>
        <p:txBody>
          <a:bodyPr anchor="ctr">
            <a:normAutofit/>
          </a:bodyPr>
          <a:lstStyle/>
          <a:p>
            <a:pPr fontAlgn="ctr">
              <a:spcBef>
                <a:spcPts val="0"/>
              </a:spcBef>
            </a:pPr>
            <a:r>
              <a:rPr lang="nl-NL" sz="2000" b="0" i="0" u="none" strike="noStrike" kern="1200" dirty="0" smtClean="0">
                <a:solidFill>
                  <a:srgbClr val="000000"/>
                </a:solidFill>
                <a:effectLst/>
              </a:rPr>
              <a:t>Peuter en 1</a:t>
            </a:r>
            <a:r>
              <a:rPr lang="nl-NL" sz="2000" b="0" i="0" u="none" strike="noStrike" kern="1200" baseline="30000" dirty="0" smtClean="0">
                <a:solidFill>
                  <a:srgbClr val="000000"/>
                </a:solidFill>
                <a:effectLst/>
              </a:rPr>
              <a:t>ste</a:t>
            </a:r>
            <a:r>
              <a:rPr lang="nl-NL" sz="2000" b="0" i="0" u="none" strike="noStrike" kern="1200" dirty="0" smtClean="0">
                <a:solidFill>
                  <a:srgbClr val="000000"/>
                </a:solidFill>
                <a:effectLst/>
              </a:rPr>
              <a:t> kleuter: </a:t>
            </a:r>
            <a:r>
              <a:rPr lang="nl-NL" sz="2000" b="0" i="0" u="none" strike="noStrike" kern="1200" dirty="0">
                <a:solidFill>
                  <a:srgbClr val="000000"/>
                </a:solidFill>
                <a:effectLst/>
              </a:rPr>
              <a:t>juf Karolien</a:t>
            </a:r>
          </a:p>
          <a:p>
            <a:pPr fontAlgn="ctr">
              <a:spcBef>
                <a:spcPts val="0"/>
              </a:spcBef>
            </a:pPr>
            <a:r>
              <a:rPr lang="nl-NL" sz="2000" dirty="0">
                <a:solidFill>
                  <a:srgbClr val="000000"/>
                </a:solidFill>
              </a:rPr>
              <a:t>1</a:t>
            </a:r>
            <a:r>
              <a:rPr lang="nl-NL" sz="2000" baseline="30000" dirty="0">
                <a:solidFill>
                  <a:srgbClr val="000000"/>
                </a:solidFill>
              </a:rPr>
              <a:t>ste</a:t>
            </a:r>
            <a:r>
              <a:rPr lang="nl-NL" sz="2000" dirty="0">
                <a:solidFill>
                  <a:srgbClr val="000000"/>
                </a:solidFill>
              </a:rPr>
              <a:t> kleuter: Juf Renilde</a:t>
            </a:r>
            <a:endParaRPr lang="nl-BE" sz="1200" b="0" i="0" u="none" strike="noStrike" dirty="0" err="1">
              <a:effectLst/>
            </a:endParaRPr>
          </a:p>
          <a:p>
            <a:pPr fontAlgn="ctr">
              <a:spcBef>
                <a:spcPts val="0"/>
              </a:spcBef>
            </a:pPr>
            <a:r>
              <a:rPr lang="nl-NL" sz="2000" b="0" i="0" u="none" strike="noStrike" kern="1200" dirty="0">
                <a:solidFill>
                  <a:srgbClr val="000000"/>
                </a:solidFill>
                <a:effectLst/>
              </a:rPr>
              <a:t>2</a:t>
            </a:r>
            <a:r>
              <a:rPr lang="nl-NL" sz="2000" b="0" i="0" u="none" strike="noStrike" kern="1200" baseline="30000" dirty="0">
                <a:solidFill>
                  <a:srgbClr val="000000"/>
                </a:solidFill>
                <a:effectLst/>
              </a:rPr>
              <a:t>de </a:t>
            </a:r>
            <a:r>
              <a:rPr lang="nl-NL" sz="2000" b="0" i="0" u="none" strike="noStrike" kern="1200" dirty="0">
                <a:solidFill>
                  <a:srgbClr val="000000"/>
                </a:solidFill>
                <a:effectLst/>
              </a:rPr>
              <a:t>kleuter: juf Ursula </a:t>
            </a:r>
            <a:r>
              <a:rPr lang="nl-NL" sz="2000" dirty="0" smtClean="0">
                <a:solidFill>
                  <a:srgbClr val="000000"/>
                </a:solidFill>
              </a:rPr>
              <a:t>(vervanging door</a:t>
            </a:r>
            <a:r>
              <a:rPr lang="nl-NL" sz="2000" b="0" i="0" u="none" strike="noStrike" kern="1200" dirty="0" smtClean="0">
                <a:solidFill>
                  <a:srgbClr val="000000"/>
                </a:solidFill>
                <a:effectLst/>
              </a:rPr>
              <a:t> </a:t>
            </a:r>
            <a:r>
              <a:rPr lang="nl-NL" sz="2000" b="0" i="0" u="none" strike="noStrike" kern="1200" dirty="0">
                <a:solidFill>
                  <a:srgbClr val="000000"/>
                </a:solidFill>
                <a:effectLst/>
              </a:rPr>
              <a:t>juf </a:t>
            </a:r>
            <a:r>
              <a:rPr lang="nl-NL" sz="2000" b="0" i="0" u="none" strike="noStrike" kern="1200" dirty="0" smtClean="0">
                <a:solidFill>
                  <a:srgbClr val="000000"/>
                </a:solidFill>
                <a:effectLst/>
              </a:rPr>
              <a:t>Tessa)</a:t>
            </a:r>
            <a:endParaRPr lang="nl-NL" sz="2000" b="0" i="0" u="none" strike="noStrike" dirty="0">
              <a:effectLst/>
              <a:cs typeface="Calibri"/>
            </a:endParaRPr>
          </a:p>
          <a:p>
            <a:pPr fontAlgn="ctr">
              <a:spcBef>
                <a:spcPts val="0"/>
              </a:spcBef>
            </a:pPr>
            <a:r>
              <a:rPr lang="nl-NL" sz="2000" b="0" i="0" u="none" strike="noStrike" kern="1200" dirty="0">
                <a:solidFill>
                  <a:srgbClr val="000000"/>
                </a:solidFill>
                <a:effectLst/>
              </a:rPr>
              <a:t>3de kleuter: juf </a:t>
            </a:r>
            <a:r>
              <a:rPr lang="nl-BE" sz="2000" b="0" i="0" u="none" strike="noStrike" kern="1200" dirty="0">
                <a:solidFill>
                  <a:srgbClr val="000000"/>
                </a:solidFill>
                <a:effectLst/>
              </a:rPr>
              <a:t>Ann</a:t>
            </a:r>
            <a:endParaRPr lang="nl-BE" sz="1200" b="0" i="0" u="none" strike="noStrike" dirty="0">
              <a:effectLst/>
            </a:endParaRPr>
          </a:p>
          <a:p>
            <a:pPr marL="0" indent="0">
              <a:buNone/>
            </a:pPr>
            <a:r>
              <a:rPr lang="nl-NL" sz="2000" dirty="0"/>
              <a:t>Kleuterzorg + ondersteuning: juf Britt</a:t>
            </a:r>
            <a:endParaRPr lang="nl-NL" sz="2000" dirty="0">
              <a:cs typeface="Calibri"/>
            </a:endParaRPr>
          </a:p>
          <a:p>
            <a:pPr marL="0" indent="0">
              <a:buNone/>
            </a:pPr>
            <a:r>
              <a:rPr lang="nl-BE" sz="2000" dirty="0"/>
              <a:t>Kinderzorg: juf Nathalie</a:t>
            </a:r>
            <a:endParaRPr lang="nl-BE" sz="2000" dirty="0">
              <a:cs typeface="Calibri"/>
            </a:endParaRPr>
          </a:p>
          <a:p>
            <a:pPr marL="0" indent="0">
              <a:buNone/>
            </a:pPr>
            <a:r>
              <a:rPr lang="nl-BE" sz="2000" dirty="0"/>
              <a:t>Turnen: meester Sam</a:t>
            </a:r>
          </a:p>
          <a:p>
            <a:pPr marL="0" indent="0">
              <a:buNone/>
            </a:pPr>
            <a:r>
              <a:rPr lang="nl-BE" sz="2000" dirty="0"/>
              <a:t>Logistiek personeel: Katie opvang</a:t>
            </a:r>
          </a:p>
          <a:p>
            <a:pPr marL="0" indent="0">
              <a:buNone/>
            </a:pPr>
            <a:r>
              <a:rPr lang="nl-BE" sz="2000" dirty="0">
                <a:solidFill>
                  <a:srgbClr val="000000"/>
                </a:solidFill>
              </a:rPr>
              <a:t>Secretariaat: Rita </a:t>
            </a:r>
            <a:endParaRPr lang="nl-BE" sz="2000" dirty="0">
              <a:solidFill>
                <a:srgbClr val="0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122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Tijdelijke aanduiding voor inhoud 5" descr="Afbeelding met persoon, poseren, buiten, grond&#10;&#10;Automatisch gegenereerde beschrijving">
            <a:extLst>
              <a:ext uri="{FF2B5EF4-FFF2-40B4-BE49-F238E27FC236}">
                <a16:creationId xmlns:a16="http://schemas.microsoft.com/office/drawing/2014/main" id="{46D3897B-9BCD-8A3F-B217-FF28B4E83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73" r="62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3705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D8E67F2-F753-4E06-8229-4970A67258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4272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E1BDFD-564B-44A4-841A-50D6A8E75C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4105" y="213399"/>
            <a:ext cx="4977976" cy="1255184"/>
          </a:xfrm>
        </p:spPr>
        <p:txBody>
          <a:bodyPr>
            <a:normAutofit/>
          </a:bodyPr>
          <a:lstStyle/>
          <a:p>
            <a:r>
              <a:rPr lang="nl-BE" sz="4000" dirty="0">
                <a:solidFill>
                  <a:srgbClr val="000000"/>
                </a:solidFill>
              </a:rPr>
              <a:t>Moerbeke lager</a:t>
            </a:r>
          </a:p>
        </p:txBody>
      </p:sp>
      <p:sp>
        <p:nvSpPr>
          <p:cNvPr id="14" name="Freeform 60">
            <a:extLst>
              <a:ext uri="{FF2B5EF4-FFF2-40B4-BE49-F238E27FC236}">
                <a16:creationId xmlns:a16="http://schemas.microsoft.com/office/drawing/2014/main" id="{007B8288-68CC-4847-8419-CF535B6B7E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3882" y="0"/>
            <a:ext cx="3880988" cy="2206512"/>
          </a:xfrm>
          <a:custGeom>
            <a:avLst/>
            <a:gdLst>
              <a:gd name="connsiteX0" fmla="*/ 20753 w 3960193"/>
              <a:gd name="connsiteY0" fmla="*/ 0 h 2251543"/>
              <a:gd name="connsiteX1" fmla="*/ 3939440 w 3960193"/>
              <a:gd name="connsiteY1" fmla="*/ 0 h 2251543"/>
              <a:gd name="connsiteX2" fmla="*/ 3949969 w 3960193"/>
              <a:gd name="connsiteY2" fmla="*/ 68994 h 2251543"/>
              <a:gd name="connsiteX3" fmla="*/ 3960193 w 3960193"/>
              <a:gd name="connsiteY3" fmla="*/ 271447 h 2251543"/>
              <a:gd name="connsiteX4" fmla="*/ 1980096 w 3960193"/>
              <a:gd name="connsiteY4" fmla="*/ 2251543 h 2251543"/>
              <a:gd name="connsiteX5" fmla="*/ 0 w 3960193"/>
              <a:gd name="connsiteY5" fmla="*/ 271447 h 2251543"/>
              <a:gd name="connsiteX6" fmla="*/ 10224 w 3960193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3" h="2251543">
                <a:moveTo>
                  <a:pt x="20753" y="0"/>
                </a:moveTo>
                <a:lnTo>
                  <a:pt x="3939440" y="0"/>
                </a:lnTo>
                <a:lnTo>
                  <a:pt x="3949969" y="68994"/>
                </a:lnTo>
                <a:cubicBezTo>
                  <a:pt x="3956730" y="135559"/>
                  <a:pt x="3960193" y="203099"/>
                  <a:pt x="3960193" y="271447"/>
                </a:cubicBezTo>
                <a:cubicBezTo>
                  <a:pt x="3960193" y="1365024"/>
                  <a:pt x="3073674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4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EAA54EA-B049-4317-97C1-08A7D93E8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628" y="213398"/>
            <a:ext cx="1816426" cy="1360715"/>
          </a:xfrm>
          <a:prstGeom prst="rect">
            <a:avLst/>
          </a:prstGeom>
        </p:spPr>
      </p:pic>
      <p:sp>
        <p:nvSpPr>
          <p:cNvPr id="16" name="Freeform 68">
            <a:extLst>
              <a:ext uri="{FF2B5EF4-FFF2-40B4-BE49-F238E27FC236}">
                <a16:creationId xmlns:a16="http://schemas.microsoft.com/office/drawing/2014/main" id="{32BA8EA8-C1B6-4309-B674-F9F399B962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12701"/>
            <a:ext cx="4942589" cy="3945299"/>
          </a:xfrm>
          <a:custGeom>
            <a:avLst/>
            <a:gdLst>
              <a:gd name="connsiteX0" fmla="*/ 2223943 w 4942589"/>
              <a:gd name="connsiteY0" fmla="*/ 0 h 3945299"/>
              <a:gd name="connsiteX1" fmla="*/ 4942589 w 4942589"/>
              <a:gd name="connsiteY1" fmla="*/ 2718646 h 3945299"/>
              <a:gd name="connsiteX2" fmla="*/ 4728945 w 4942589"/>
              <a:gd name="connsiteY2" fmla="*/ 3776866 h 3945299"/>
              <a:gd name="connsiteX3" fmla="*/ 4647806 w 4942589"/>
              <a:gd name="connsiteY3" fmla="*/ 3945299 h 3945299"/>
              <a:gd name="connsiteX4" fmla="*/ 0 w 4942589"/>
              <a:gd name="connsiteY4" fmla="*/ 3945299 h 3945299"/>
              <a:gd name="connsiteX5" fmla="*/ 0 w 4942589"/>
              <a:gd name="connsiteY5" fmla="*/ 1157971 h 3945299"/>
              <a:gd name="connsiteX6" fmla="*/ 126104 w 4942589"/>
              <a:gd name="connsiteY6" fmla="*/ 989335 h 3945299"/>
              <a:gd name="connsiteX7" fmla="*/ 2223943 w 4942589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2589" h="3945299">
                <a:moveTo>
                  <a:pt x="2223943" y="0"/>
                </a:moveTo>
                <a:cubicBezTo>
                  <a:pt x="3725410" y="0"/>
                  <a:pt x="4942589" y="1217179"/>
                  <a:pt x="4942589" y="2718646"/>
                </a:cubicBezTo>
                <a:cubicBezTo>
                  <a:pt x="4942589" y="3094013"/>
                  <a:pt x="4866516" y="3451612"/>
                  <a:pt x="4728945" y="3776866"/>
                </a:cubicBezTo>
                <a:lnTo>
                  <a:pt x="4647806" y="3945299"/>
                </a:lnTo>
                <a:lnTo>
                  <a:pt x="0" y="3945299"/>
                </a:lnTo>
                <a:lnTo>
                  <a:pt x="0" y="1157971"/>
                </a:lnTo>
                <a:lnTo>
                  <a:pt x="126104" y="989335"/>
                </a:lnTo>
                <a:cubicBezTo>
                  <a:pt x="624744" y="385123"/>
                  <a:pt x="1379368" y="0"/>
                  <a:pt x="2223943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9B72574-C218-48A2-A931-BED7340D2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55" y="3875314"/>
            <a:ext cx="2692258" cy="2670429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11295" y="1108364"/>
            <a:ext cx="6257250" cy="4952607"/>
          </a:xfrm>
        </p:spPr>
        <p:txBody>
          <a:bodyPr anchor="ctr">
            <a:normAutofit/>
          </a:bodyPr>
          <a:lstStyle/>
          <a:p>
            <a:r>
              <a:rPr lang="nl-BE" sz="2000" dirty="0">
                <a:solidFill>
                  <a:srgbClr val="000000"/>
                </a:solidFill>
              </a:rPr>
              <a:t>1</a:t>
            </a:r>
            <a:r>
              <a:rPr lang="nl-BE" sz="2000" baseline="30000" dirty="0">
                <a:solidFill>
                  <a:srgbClr val="000000"/>
                </a:solidFill>
              </a:rPr>
              <a:t>ste</a:t>
            </a:r>
            <a:r>
              <a:rPr lang="nl-BE" sz="2000" dirty="0">
                <a:solidFill>
                  <a:srgbClr val="000000"/>
                </a:solidFill>
              </a:rPr>
              <a:t> leerjaar: juf Nele en juf Dorien</a:t>
            </a:r>
            <a:endParaRPr lang="nl-BE" sz="2000" dirty="0">
              <a:solidFill>
                <a:srgbClr val="000000"/>
              </a:solidFill>
              <a:cs typeface="Calibri"/>
            </a:endParaRPr>
          </a:p>
          <a:p>
            <a:r>
              <a:rPr lang="nl-BE" sz="2000" dirty="0">
                <a:solidFill>
                  <a:srgbClr val="000000"/>
                </a:solidFill>
                <a:cs typeface="Calibri"/>
              </a:rPr>
              <a:t>2de leerjaar: juf </a:t>
            </a:r>
            <a:r>
              <a:rPr lang="nl-BE" sz="2000" dirty="0" err="1">
                <a:solidFill>
                  <a:srgbClr val="000000"/>
                </a:solidFill>
                <a:cs typeface="Calibri"/>
              </a:rPr>
              <a:t>Varenka</a:t>
            </a:r>
            <a:r>
              <a:rPr lang="nl-BE" sz="2000" dirty="0">
                <a:solidFill>
                  <a:srgbClr val="000000"/>
                </a:solidFill>
                <a:cs typeface="Calibri"/>
              </a:rPr>
              <a:t> en juf Dorien</a:t>
            </a:r>
          </a:p>
          <a:p>
            <a:r>
              <a:rPr lang="nl-BE" sz="2000" dirty="0">
                <a:solidFill>
                  <a:srgbClr val="000000"/>
                </a:solidFill>
              </a:rPr>
              <a:t>3</a:t>
            </a:r>
            <a:r>
              <a:rPr lang="nl-BE" sz="2000" baseline="30000" dirty="0">
                <a:solidFill>
                  <a:srgbClr val="000000"/>
                </a:solidFill>
              </a:rPr>
              <a:t>de</a:t>
            </a:r>
            <a:r>
              <a:rPr lang="nl-BE" sz="2000" dirty="0">
                <a:solidFill>
                  <a:srgbClr val="000000"/>
                </a:solidFill>
              </a:rPr>
              <a:t> leerjaar:  meester Jelle</a:t>
            </a:r>
            <a:endParaRPr lang="nl-BE" sz="2000" dirty="0">
              <a:solidFill>
                <a:srgbClr val="000000"/>
              </a:solidFill>
              <a:cs typeface="Calibri"/>
            </a:endParaRPr>
          </a:p>
          <a:p>
            <a:r>
              <a:rPr lang="nl-BE" sz="2000" dirty="0">
                <a:solidFill>
                  <a:srgbClr val="000000"/>
                </a:solidFill>
              </a:rPr>
              <a:t>4</a:t>
            </a:r>
            <a:r>
              <a:rPr lang="nl-BE" sz="2000" baseline="30000" dirty="0">
                <a:solidFill>
                  <a:srgbClr val="000000"/>
                </a:solidFill>
              </a:rPr>
              <a:t>de</a:t>
            </a:r>
            <a:r>
              <a:rPr lang="nl-BE" sz="2000" dirty="0">
                <a:solidFill>
                  <a:srgbClr val="000000"/>
                </a:solidFill>
              </a:rPr>
              <a:t> leerjaar: juf Natacha en juf Dorien</a:t>
            </a:r>
          </a:p>
          <a:p>
            <a:r>
              <a:rPr lang="nl-BE" sz="2000" dirty="0">
                <a:solidFill>
                  <a:srgbClr val="000000"/>
                </a:solidFill>
              </a:rPr>
              <a:t>5</a:t>
            </a:r>
            <a:r>
              <a:rPr lang="nl-BE" sz="2000" baseline="30000" dirty="0">
                <a:solidFill>
                  <a:srgbClr val="000000"/>
                </a:solidFill>
              </a:rPr>
              <a:t>de</a:t>
            </a:r>
            <a:r>
              <a:rPr lang="nl-BE" sz="2000" dirty="0">
                <a:solidFill>
                  <a:srgbClr val="000000"/>
                </a:solidFill>
              </a:rPr>
              <a:t> leerjaar: juf Laura en juf Jelle</a:t>
            </a:r>
          </a:p>
          <a:p>
            <a:r>
              <a:rPr lang="nl-BE" sz="2000" dirty="0">
                <a:solidFill>
                  <a:srgbClr val="000000"/>
                </a:solidFill>
              </a:rPr>
              <a:t>6</a:t>
            </a:r>
            <a:r>
              <a:rPr lang="nl-BE" sz="2000" baseline="30000" dirty="0">
                <a:solidFill>
                  <a:srgbClr val="000000"/>
                </a:solidFill>
              </a:rPr>
              <a:t>de</a:t>
            </a:r>
            <a:r>
              <a:rPr lang="nl-BE" sz="2000" dirty="0">
                <a:solidFill>
                  <a:srgbClr val="000000"/>
                </a:solidFill>
              </a:rPr>
              <a:t> leerjaar: juf Elien</a:t>
            </a:r>
            <a:endParaRPr lang="nl-BE" dirty="0"/>
          </a:p>
          <a:p>
            <a:r>
              <a:rPr lang="nl-BE" sz="2000" dirty="0">
                <a:solidFill>
                  <a:srgbClr val="000000"/>
                </a:solidFill>
              </a:rPr>
              <a:t>Zorg: juf Isabelle</a:t>
            </a:r>
            <a:endParaRPr lang="nl-BE" sz="2000" dirty="0">
              <a:solidFill>
                <a:srgbClr val="000000"/>
              </a:solidFill>
              <a:cs typeface="Calibri"/>
            </a:endParaRPr>
          </a:p>
          <a:p>
            <a:r>
              <a:rPr lang="nl-BE" sz="2000" dirty="0">
                <a:solidFill>
                  <a:srgbClr val="000000"/>
                </a:solidFill>
              </a:rPr>
              <a:t>ICT pedagogisch: meester Jasper</a:t>
            </a:r>
          </a:p>
          <a:p>
            <a:r>
              <a:rPr lang="nl-BE" sz="2000" dirty="0">
                <a:solidFill>
                  <a:srgbClr val="000000"/>
                </a:solidFill>
              </a:rPr>
              <a:t>ICT-Coördinator: meester Cédric</a:t>
            </a:r>
          </a:p>
          <a:p>
            <a:r>
              <a:rPr lang="nl-BE" sz="2000" dirty="0">
                <a:solidFill>
                  <a:srgbClr val="000000"/>
                </a:solidFill>
              </a:rPr>
              <a:t>Turnen: </a:t>
            </a:r>
            <a:r>
              <a:rPr lang="nl-BE" sz="2000">
                <a:solidFill>
                  <a:srgbClr val="000000"/>
                </a:solidFill>
              </a:rPr>
              <a:t>meester </a:t>
            </a:r>
            <a:r>
              <a:rPr lang="nl-BE" sz="2000" smtClean="0">
                <a:solidFill>
                  <a:srgbClr val="000000"/>
                </a:solidFill>
              </a:rPr>
              <a:t>Arne</a:t>
            </a:r>
            <a:endParaRPr lang="nl-BE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nl-BE" sz="2000" dirty="0">
                <a:solidFill>
                  <a:srgbClr val="000000"/>
                </a:solidFill>
              </a:rPr>
              <a:t>Logistiek personeel: Michelle en Katie</a:t>
            </a:r>
          </a:p>
          <a:p>
            <a:pPr marL="0" indent="0">
              <a:buNone/>
            </a:pPr>
            <a:r>
              <a:rPr lang="nl-BE" sz="2000" dirty="0">
                <a:solidFill>
                  <a:srgbClr val="000000"/>
                </a:solidFill>
              </a:rPr>
              <a:t>Secretariaat: Rita </a:t>
            </a:r>
            <a:endParaRPr lang="nl-BE" sz="2000" dirty="0">
              <a:solidFill>
                <a:srgbClr val="0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599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Tijdelijke aanduiding voor inhoud 4" descr="Afbeelding met persoon, grond, buiten, poseren&#10;&#10;Automatisch gegenereerde beschrijving">
            <a:extLst>
              <a:ext uri="{FF2B5EF4-FFF2-40B4-BE49-F238E27FC236}">
                <a16:creationId xmlns:a16="http://schemas.microsoft.com/office/drawing/2014/main" id="{1110D672-350E-024E-FF7C-9AA97983A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347" r="1" b="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7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4A2F755-5219-4C4E-9378-2C80BB08DF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9A87AD7E-457F-4836-8DDE-FFE0F00938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0983" y="498143"/>
            <a:ext cx="10269613" cy="1278902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BELANGRIJKE SCHOOLAFSPRAKEN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788A0CF-0DC6-455A-B18C-E65ED37B7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85625" y1="73542" x2="85625" y2="73542"/>
                        <a14:backgroundMark x1="80625" y1="61042" x2="71563" y2="90417"/>
                        <a14:backgroundMark x1="71563" y1="90417" x2="73125" y2="93542"/>
                        <a14:backgroundMark x1="72500" y1="98542" x2="70625" y2="67708"/>
                        <a14:backgroundMark x1="70625" y1="67708" x2="96094" y2="63333"/>
                        <a14:backgroundMark x1="96094" y1="63333" x2="99375" y2="61042"/>
                        <a14:backgroundMark x1="28125" y1="10833" x2="15781" y2="37083"/>
                        <a14:backgroundMark x1="15781" y1="37083" x2="9375" y2="67708"/>
                        <a14:backgroundMark x1="9375" y1="67708" x2="37500" y2="94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227137" y="2751198"/>
            <a:ext cx="3106345" cy="2329758"/>
          </a:xfrm>
          <a:prstGeom prst="rect">
            <a:avLst/>
          </a:prstGeom>
          <a:effectLst/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43199" y="2466109"/>
            <a:ext cx="9221663" cy="4170218"/>
          </a:xfrm>
        </p:spPr>
        <p:txBody>
          <a:bodyPr>
            <a:noAutofit/>
          </a:bodyPr>
          <a:lstStyle/>
          <a:p>
            <a:r>
              <a:rPr lang="nl-BE" sz="2000" dirty="0"/>
              <a:t>Wees op tijd, zo is een goeie klasroutine een feit!      </a:t>
            </a:r>
          </a:p>
          <a:p>
            <a:r>
              <a:rPr lang="nl-BE" sz="2000" dirty="0"/>
              <a:t>Aanvang van lessen 8u45 -13u in de namiddag        </a:t>
            </a:r>
          </a:p>
          <a:p>
            <a:r>
              <a:rPr lang="nl-BE" sz="2000" dirty="0"/>
              <a:t>Einde lessen 15u45, op woe 11u30, vrijdag 15u</a:t>
            </a:r>
          </a:p>
          <a:p>
            <a:r>
              <a:rPr lang="nl-BE" sz="2000" dirty="0"/>
              <a:t>Zwaai me uit aan de poort, vanaf daar kan het wel alleen zoals het hoort!</a:t>
            </a:r>
          </a:p>
          <a:p>
            <a:r>
              <a:rPr lang="nl-BE" sz="2000" dirty="0"/>
              <a:t>Kinderen worden niet voortijdig afgehaald, tenzij afgesproken en schriftelijk bevestigd. </a:t>
            </a:r>
          </a:p>
          <a:p>
            <a:r>
              <a:rPr lang="nl-BE" sz="2000" dirty="0"/>
              <a:t>Bij ziekte/ afwezigheden: melding aan de school </a:t>
            </a:r>
            <a:r>
              <a:rPr lang="nl-BE" sz="2000" b="1" dirty="0"/>
              <a:t>voor 9.00 uur. Zieke kinderen blijven thuis!</a:t>
            </a:r>
          </a:p>
          <a:p>
            <a:r>
              <a:rPr lang="nl-BE" sz="2000" dirty="0"/>
              <a:t>Meer dan 3 opeenvolgende dagen = verplicht doktersattest</a:t>
            </a:r>
          </a:p>
          <a:p>
            <a:r>
              <a:rPr lang="nl-BE" sz="2000" dirty="0"/>
              <a:t>Opvolgen schoolse administratie: digitale prikbordfiche, heen – en weermap -  briefwisseling – digitale communicatie(smartschool) - agenda- huistaken - rapporten en toetsen,……</a:t>
            </a:r>
          </a:p>
          <a:p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337153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>
            <a:extLst>
              <a:ext uri="{FF2B5EF4-FFF2-40B4-BE49-F238E27FC236}">
                <a16:creationId xmlns:a16="http://schemas.microsoft.com/office/drawing/2014/main" id="{14A2F755-5219-4C4E-9378-2C80BB08DF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9A87AD7E-457F-4836-8DDE-FFE0F00938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0983" y="498143"/>
            <a:ext cx="10269613" cy="1278902"/>
          </a:xfrm>
        </p:spPr>
        <p:txBody>
          <a:bodyPr>
            <a:normAutofit/>
          </a:bodyPr>
          <a:lstStyle/>
          <a:p>
            <a:r>
              <a:rPr lang="nl-BE">
                <a:solidFill>
                  <a:schemeClr val="bg1"/>
                </a:solidFill>
              </a:rPr>
              <a:t>ALGEMENE AFSPRAKEN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7238E5E-7F42-4387-B080-91243B4CA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823" y="2989536"/>
            <a:ext cx="2624667" cy="2603386"/>
          </a:xfrm>
          <a:prstGeom prst="rect">
            <a:avLst/>
          </a:prstGeom>
          <a:effectLst/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22644" y="3393743"/>
            <a:ext cx="8335617" cy="3962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BE" sz="2000" dirty="0"/>
              <a:t>Turnkledij: gemakkelijke sportkledij voor kleuter – witte T-shirt+ zwarte short/legging</a:t>
            </a:r>
          </a:p>
          <a:p>
            <a:r>
              <a:rPr lang="nl-BE" sz="2000" dirty="0"/>
              <a:t>Maximumfactuur : €50 KL - €95 La- €480 meerdaagse uitstappen </a:t>
            </a:r>
          </a:p>
          <a:p>
            <a:r>
              <a:rPr lang="nl-BE" sz="2000" dirty="0">
                <a:cs typeface="Calibri"/>
              </a:rPr>
              <a:t>Luizencontrole</a:t>
            </a:r>
          </a:p>
          <a:p>
            <a:pPr lvl="1"/>
            <a:r>
              <a:rPr lang="nl-BE" sz="1600" dirty="0">
                <a:cs typeface="Calibri"/>
              </a:rPr>
              <a:t>Na elke vakantie!</a:t>
            </a:r>
          </a:p>
          <a:p>
            <a:pPr marL="0" indent="0">
              <a:buNone/>
            </a:pP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58821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A2F755-5219-4C4E-9378-2C80BB08DF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9A87AD7E-457F-4836-8DDE-FFE0F00938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0983" y="498143"/>
            <a:ext cx="10269613" cy="1278902"/>
          </a:xfrm>
        </p:spPr>
        <p:txBody>
          <a:bodyPr>
            <a:normAutofit/>
          </a:bodyPr>
          <a:lstStyle/>
          <a:p>
            <a:r>
              <a:rPr lang="nl-BE" sz="4100">
                <a:solidFill>
                  <a:schemeClr val="bg1"/>
                </a:solidFill>
              </a:rPr>
              <a:t>ALGEMENE AFSPRAKEN </a:t>
            </a:r>
            <a:br>
              <a:rPr lang="nl-BE" sz="4100">
                <a:solidFill>
                  <a:schemeClr val="bg1"/>
                </a:solidFill>
              </a:rPr>
            </a:br>
            <a:endParaRPr lang="nl-BE" sz="4100">
              <a:solidFill>
                <a:schemeClr val="bg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43EE90A-9555-40BC-8BF8-C2FDDEA11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823" y="2989536"/>
            <a:ext cx="2624667" cy="2603386"/>
          </a:xfrm>
          <a:prstGeom prst="rect">
            <a:avLst/>
          </a:prstGeom>
          <a:effectLst/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77290" y="2395681"/>
            <a:ext cx="7404106" cy="382447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nl-BE" sz="2400" dirty="0">
                <a:sym typeface="Wingdings" panose="05000000000000000000" pitchFamily="2" charset="2"/>
              </a:rPr>
              <a:t>Dagelijks warme maaltijd en soep vanaf 19 september</a:t>
            </a:r>
            <a:endParaRPr lang="nl-BE" sz="2400" dirty="0">
              <a:cs typeface="Calibri"/>
            </a:endParaRPr>
          </a:p>
          <a:p>
            <a:r>
              <a:rPr lang="nl-BE" sz="2400" dirty="0">
                <a:cs typeface="Calibri"/>
              </a:rPr>
              <a:t>OPGELET! </a:t>
            </a:r>
          </a:p>
          <a:p>
            <a:pPr lvl="1"/>
            <a:r>
              <a:rPr lang="nl-BE" sz="2000" dirty="0">
                <a:cs typeface="Calibri"/>
              </a:rPr>
              <a:t>Kleuter 4 euro</a:t>
            </a:r>
          </a:p>
          <a:p>
            <a:pPr lvl="1"/>
            <a:r>
              <a:rPr lang="nl-BE" sz="2000" dirty="0">
                <a:cs typeface="Calibri"/>
              </a:rPr>
              <a:t>Lager 5 euro</a:t>
            </a:r>
          </a:p>
          <a:p>
            <a:pPr lvl="1"/>
            <a:r>
              <a:rPr lang="nl-BE" sz="2000" dirty="0">
                <a:cs typeface="Calibri"/>
              </a:rPr>
              <a:t>Broodjes </a:t>
            </a:r>
            <a:r>
              <a:rPr lang="nl-BE" sz="2000" dirty="0">
                <a:sym typeface="Wingdings" panose="05000000000000000000" pitchFamily="2" charset="2"/>
              </a:rPr>
              <a:t>klein 1.90 euro</a:t>
            </a:r>
            <a:endParaRPr lang="nl-BE" dirty="0">
              <a:sym typeface="Wingdings" panose="05000000000000000000" pitchFamily="2" charset="2"/>
            </a:endParaRPr>
          </a:p>
          <a:p>
            <a:pPr lvl="1"/>
            <a:r>
              <a:rPr lang="nl-BE" sz="2000" dirty="0">
                <a:sym typeface="Wingdings" panose="05000000000000000000" pitchFamily="2" charset="2"/>
              </a:rPr>
              <a:t>Broodjes groot 3.40 euro</a:t>
            </a:r>
            <a:endParaRPr lang="nl-BE" dirty="0">
              <a:sym typeface="Wingdings" panose="05000000000000000000" pitchFamily="2" charset="2"/>
            </a:endParaRPr>
          </a:p>
          <a:p>
            <a:pPr lvl="1"/>
            <a:r>
              <a:rPr lang="nl-BE" sz="2000" dirty="0">
                <a:cs typeface="Calibri"/>
              </a:rPr>
              <a:t>Soep 1 euro</a:t>
            </a:r>
            <a:endParaRPr lang="nl-BE" sz="2000" dirty="0">
              <a:sym typeface="Wingdings" panose="05000000000000000000" pitchFamily="2" charset="2"/>
            </a:endParaRPr>
          </a:p>
          <a:p>
            <a:pPr lvl="1"/>
            <a:r>
              <a:rPr lang="nl-BE" dirty="0">
                <a:sym typeface="Wingdings" panose="05000000000000000000" pitchFamily="2" charset="2"/>
              </a:rPr>
              <a:t>Broodjes </a:t>
            </a:r>
            <a:r>
              <a:rPr lang="nl-BE" sz="2400" dirty="0">
                <a:sym typeface="Wingdings" panose="05000000000000000000" pitchFamily="2" charset="2"/>
              </a:rPr>
              <a:t>zijn beschikbaar op donderdag en vrijdag</a:t>
            </a:r>
            <a:r>
              <a:rPr lang="nl-BE" dirty="0">
                <a:sym typeface="Wingdings" panose="05000000000000000000" pitchFamily="2" charset="2"/>
              </a:rPr>
              <a:t>          </a:t>
            </a:r>
            <a:endParaRPr lang="nl-BE" sz="2400">
              <a:cs typeface="Calibri"/>
            </a:endParaRPr>
          </a:p>
          <a:p>
            <a:r>
              <a:rPr lang="nl-BE" sz="2400" dirty="0">
                <a:sym typeface="Wingdings" panose="05000000000000000000" pitchFamily="2" charset="2"/>
              </a:rPr>
              <a:t>Ik eet en drink gezond: fruit – groente – water in een herbruikbare drinkbus. </a:t>
            </a:r>
          </a:p>
          <a:p>
            <a:endParaRPr lang="nl-BE" sz="2400" dirty="0">
              <a:sym typeface="Wingdings" panose="05000000000000000000" pitchFamily="2" charset="2"/>
            </a:endParaRPr>
          </a:p>
          <a:p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363804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464</Words>
  <Application>Microsoft Office PowerPoint</Application>
  <PresentationFormat>Breedbeeld</PresentationFormat>
  <Paragraphs>86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Impact</vt:lpstr>
      <vt:lpstr>Wingdings</vt:lpstr>
      <vt:lpstr>Kantoorthema</vt:lpstr>
      <vt:lpstr>INFOAVOND </vt:lpstr>
      <vt:lpstr>CONTACT</vt:lpstr>
      <vt:lpstr>Moerbeke kleuter</vt:lpstr>
      <vt:lpstr>PowerPoint-presentatie</vt:lpstr>
      <vt:lpstr>Moerbeke lager</vt:lpstr>
      <vt:lpstr>PowerPoint-presentatie</vt:lpstr>
      <vt:lpstr>BELANGRIJKE SCHOOLAFSPRAKEN </vt:lpstr>
      <vt:lpstr>ALGEMENE AFSPRAKEN</vt:lpstr>
      <vt:lpstr>ALGEMENE AFSPRAKEN  </vt:lpstr>
      <vt:lpstr>SCHOOLPROJECTEN</vt:lpstr>
      <vt:lpstr>PowerPoint-presentatie</vt:lpstr>
      <vt:lpstr>INITIATIEVEN OUDERRAAD</vt:lpstr>
      <vt:lpstr>Contact: jasper.dhaeseleer@sccg.be </vt:lpstr>
      <vt:lpstr>Website https://moerbeke.sintcatharinacollege.be </vt:lpstr>
      <vt:lpstr>Smartschool https://bsccg.smartschool.be/  </vt:lpstr>
      <vt:lpstr>Fijn schooljaar  Directie en leerkrachten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INFOAVOND</dc:title>
  <dc:creator>Tanja Vandendriessche</dc:creator>
  <cp:lastModifiedBy>ICT Moerbeke</cp:lastModifiedBy>
  <cp:revision>106</cp:revision>
  <dcterms:created xsi:type="dcterms:W3CDTF">2020-09-04T18:11:27Z</dcterms:created>
  <dcterms:modified xsi:type="dcterms:W3CDTF">2022-09-08T17:23:43Z</dcterms:modified>
</cp:coreProperties>
</file>